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59" r:id="rId6"/>
    <p:sldId id="260" r:id="rId7"/>
    <p:sldId id="261" r:id="rId8"/>
    <p:sldId id="262" r:id="rId9"/>
    <p:sldId id="263" r:id="rId10"/>
    <p:sldId id="264" r:id="rId11"/>
    <p:sldId id="267" r:id="rId12"/>
    <p:sldId id="266" r:id="rId13"/>
    <p:sldId id="269"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B37D94-FB42-41F1-96E1-62558C3A274E}" type="datetimeFigureOut">
              <a:rPr lang="en-US" smtClean="0"/>
              <a:pPr/>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3C30E-5961-447E-817E-08C939AB319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B37D94-FB42-41F1-96E1-62558C3A274E}" type="datetimeFigureOut">
              <a:rPr lang="en-US" smtClean="0"/>
              <a:pPr/>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3C30E-5961-447E-817E-08C939AB31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B37D94-FB42-41F1-96E1-62558C3A274E}" type="datetimeFigureOut">
              <a:rPr lang="en-US" smtClean="0"/>
              <a:pPr/>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3C30E-5961-447E-817E-08C939AB31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B37D94-FB42-41F1-96E1-62558C3A274E}" type="datetimeFigureOut">
              <a:rPr lang="en-US" smtClean="0"/>
              <a:pPr/>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3C30E-5961-447E-817E-08C939AB319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37D94-FB42-41F1-96E1-62558C3A274E}" type="datetimeFigureOut">
              <a:rPr lang="en-US" smtClean="0"/>
              <a:pPr/>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3C30E-5961-447E-817E-08C939AB319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B37D94-FB42-41F1-96E1-62558C3A274E}" type="datetimeFigureOut">
              <a:rPr lang="en-US" smtClean="0"/>
              <a:pPr/>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C3C30E-5961-447E-817E-08C939AB319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B37D94-FB42-41F1-96E1-62558C3A274E}" type="datetimeFigureOut">
              <a:rPr lang="en-US" smtClean="0"/>
              <a:pPr/>
              <a:t>3/31/2014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C3C30E-5961-447E-817E-08C939AB319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B37D94-FB42-41F1-96E1-62558C3A274E}" type="datetimeFigureOut">
              <a:rPr lang="en-US" smtClean="0"/>
              <a:pPr/>
              <a:t>3/31/2014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C3C30E-5961-447E-817E-08C939AB31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B37D94-FB42-41F1-96E1-62558C3A274E}" type="datetimeFigureOut">
              <a:rPr lang="en-US" smtClean="0"/>
              <a:pPr/>
              <a:t>3/31/2014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C3C30E-5961-447E-817E-08C939AB31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37D94-FB42-41F1-96E1-62558C3A274E}" type="datetimeFigureOut">
              <a:rPr lang="en-US" smtClean="0"/>
              <a:pPr/>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C3C30E-5961-447E-817E-08C939AB319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37D94-FB42-41F1-96E1-62558C3A274E}" type="datetimeFigureOut">
              <a:rPr lang="en-US" smtClean="0"/>
              <a:pPr/>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C3C30E-5961-447E-817E-08C939AB319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37D94-FB42-41F1-96E1-62558C3A274E}" type="datetimeFigureOut">
              <a:rPr lang="en-US" smtClean="0"/>
              <a:pPr/>
              <a:t>3/31/2014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C3C30E-5961-447E-817E-08C939AB319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pJotrsvQbNU"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www.youtube.com/watch?v=dvK4rC0XQN0"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www.youtube.com/watch?v=sPvGHGTO1Ng&amp;feature=related"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8</a:t>
            </a:r>
            <a:r>
              <a:rPr lang="en-US" baseline="30000" dirty="0" smtClean="0"/>
              <a:t>th</a:t>
            </a:r>
            <a:r>
              <a:rPr lang="en-US" dirty="0" smtClean="0"/>
              <a:t> Amendment</a:t>
            </a:r>
            <a:endParaRPr lang="en-US" dirty="0"/>
          </a:p>
        </p:txBody>
      </p:sp>
      <p:sp>
        <p:nvSpPr>
          <p:cNvPr id="3" name="Content Placeholder 2"/>
          <p:cNvSpPr>
            <a:spLocks noGrp="1"/>
          </p:cNvSpPr>
          <p:nvPr>
            <p:ph idx="1"/>
          </p:nvPr>
        </p:nvSpPr>
        <p:spPr/>
        <p:txBody>
          <a:bodyPr>
            <a:normAutofit fontScale="70000" lnSpcReduction="20000"/>
          </a:bodyPr>
          <a:lstStyle/>
          <a:p>
            <a:r>
              <a:rPr lang="en-US" sz="4000" i="1" dirty="0" smtClean="0"/>
              <a:t>Excessive bail shall not be required, nor excessive fines imposed, nor cruel and unusual punishments inflicted.</a:t>
            </a:r>
            <a:endParaRPr lang="en-US" sz="4000" dirty="0" smtClean="0"/>
          </a:p>
          <a:p>
            <a:endParaRPr lang="en-US" i="1" dirty="0" smtClean="0"/>
          </a:p>
          <a:p>
            <a:r>
              <a:rPr lang="en-US" dirty="0" smtClean="0"/>
              <a:t>1.  What do you think was meant  by the words “cruel and unusual” when it came to punishing an offender of the law?</a:t>
            </a:r>
          </a:p>
          <a:p>
            <a:endParaRPr lang="en-US" dirty="0" smtClean="0"/>
          </a:p>
          <a:p>
            <a:r>
              <a:rPr lang="en-US" dirty="0" smtClean="0"/>
              <a:t>2.  In your opinion, what should the purpose of punishment be?</a:t>
            </a:r>
          </a:p>
          <a:p>
            <a:endParaRPr lang="en-US" dirty="0" smtClean="0"/>
          </a:p>
          <a:p>
            <a:r>
              <a:rPr lang="en-US" dirty="0" smtClean="0"/>
              <a:t>3.  In the centuries before the ratification of the Constitution, Europeans had developed all kinds of methods of punishment for those who broke the law.  Why do you think the framers of the Constitution wanted to do away with the kinds that were considered to be “cruel and unusual”?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down)">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down)">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(cont’d)</a:t>
            </a:r>
            <a:endParaRPr lang="en-US" dirty="0"/>
          </a:p>
        </p:txBody>
      </p:sp>
      <p:sp>
        <p:nvSpPr>
          <p:cNvPr id="3" name="Content Placeholder 2"/>
          <p:cNvSpPr>
            <a:spLocks noGrp="1"/>
          </p:cNvSpPr>
          <p:nvPr>
            <p:ph sz="half" idx="1"/>
          </p:nvPr>
        </p:nvSpPr>
        <p:spPr/>
        <p:txBody>
          <a:bodyPr>
            <a:normAutofit fontScale="77500" lnSpcReduction="20000"/>
          </a:bodyPr>
          <a:lstStyle/>
          <a:p>
            <a:r>
              <a:rPr lang="en-US" dirty="0" smtClean="0"/>
              <a:t>Incarceration (Imprisonment)</a:t>
            </a:r>
          </a:p>
          <a:p>
            <a:r>
              <a:rPr lang="en-US" dirty="0" smtClean="0"/>
              <a:t>1)  </a:t>
            </a:r>
            <a:r>
              <a:rPr lang="en-US" b="1" u="sng" dirty="0" smtClean="0">
                <a:solidFill>
                  <a:srgbClr val="FFFF00"/>
                </a:solidFill>
              </a:rPr>
              <a:t>definite</a:t>
            </a:r>
            <a:r>
              <a:rPr lang="en-US" dirty="0" smtClean="0"/>
              <a:t> sentence = judge specifies </a:t>
            </a:r>
            <a:r>
              <a:rPr lang="en-US" b="1" u="sng" dirty="0" smtClean="0">
                <a:solidFill>
                  <a:srgbClr val="FFFF00"/>
                </a:solidFill>
              </a:rPr>
              <a:t>exact</a:t>
            </a:r>
            <a:r>
              <a:rPr lang="en-US" dirty="0" smtClean="0"/>
              <a:t> amount of time to be served (“5 years”)</a:t>
            </a:r>
          </a:p>
          <a:p>
            <a:r>
              <a:rPr lang="en-US" dirty="0" smtClean="0"/>
              <a:t>2)  </a:t>
            </a:r>
            <a:r>
              <a:rPr lang="en-US" b="1" u="sng" dirty="0" smtClean="0">
                <a:solidFill>
                  <a:srgbClr val="FFFF00"/>
                </a:solidFill>
              </a:rPr>
              <a:t>indefinite</a:t>
            </a:r>
            <a:r>
              <a:rPr lang="en-US" dirty="0" smtClean="0"/>
              <a:t> sentence = defendant is given a </a:t>
            </a:r>
            <a:r>
              <a:rPr lang="en-US" b="1" u="sng" dirty="0" smtClean="0">
                <a:solidFill>
                  <a:srgbClr val="FFFF00"/>
                </a:solidFill>
              </a:rPr>
              <a:t>minimum/maximum</a:t>
            </a:r>
            <a:r>
              <a:rPr lang="en-US" dirty="0" smtClean="0"/>
              <a:t> term (“no less than 3 years, no more than 7”)</a:t>
            </a:r>
          </a:p>
          <a:p>
            <a:r>
              <a:rPr lang="en-US" dirty="0" smtClean="0"/>
              <a:t>3)  defendant can be </a:t>
            </a:r>
            <a:r>
              <a:rPr lang="en-US" b="1" u="sng" dirty="0" smtClean="0">
                <a:solidFill>
                  <a:srgbClr val="FFFF00"/>
                </a:solidFill>
              </a:rPr>
              <a:t>paroled</a:t>
            </a:r>
            <a:r>
              <a:rPr lang="en-US" dirty="0" smtClean="0"/>
              <a:t> if he/she shows signs of good behavior and rehabilitation</a:t>
            </a:r>
          </a:p>
          <a:p>
            <a:r>
              <a:rPr lang="en-US" dirty="0" smtClean="0"/>
              <a:t>4)  if a defendant commits a </a:t>
            </a:r>
            <a:r>
              <a:rPr lang="en-US" b="1" u="sng" dirty="0" smtClean="0">
                <a:solidFill>
                  <a:srgbClr val="FFFF00"/>
                </a:solidFill>
              </a:rPr>
              <a:t>federal</a:t>
            </a:r>
            <a:r>
              <a:rPr lang="en-US" dirty="0" smtClean="0"/>
              <a:t> crime, he/she is not </a:t>
            </a:r>
            <a:r>
              <a:rPr lang="en-US" b="1" u="sng" dirty="0" smtClean="0">
                <a:solidFill>
                  <a:srgbClr val="FFFF00"/>
                </a:solidFill>
              </a:rPr>
              <a:t>eligible</a:t>
            </a:r>
            <a:r>
              <a:rPr lang="en-US" dirty="0" smtClean="0"/>
              <a:t> for parole</a:t>
            </a:r>
            <a:endParaRPr lang="en-US" dirty="0"/>
          </a:p>
        </p:txBody>
      </p:sp>
      <p:pic>
        <p:nvPicPr>
          <p:cNvPr id="5" name="Content Placeholder 4" descr="red shawshank.jpg"/>
          <p:cNvPicPr>
            <a:picLocks noGrp="1" noChangeAspect="1"/>
          </p:cNvPicPr>
          <p:nvPr>
            <p:ph sz="half" idx="2"/>
          </p:nvPr>
        </p:nvPicPr>
        <p:blipFill>
          <a:blip r:embed="rId2" cstate="print"/>
          <a:stretch>
            <a:fillRect/>
          </a:stretch>
        </p:blipFill>
        <p:spPr>
          <a:xfrm>
            <a:off x="4572000" y="1752600"/>
            <a:ext cx="4038600" cy="3028950"/>
          </a:xfrm>
        </p:spPr>
      </p:pic>
      <p:sp>
        <p:nvSpPr>
          <p:cNvPr id="6" name="TextBox 5"/>
          <p:cNvSpPr txBox="1"/>
          <p:nvPr/>
        </p:nvSpPr>
        <p:spPr>
          <a:xfrm>
            <a:off x="4648200" y="4953000"/>
            <a:ext cx="3962400" cy="1477328"/>
          </a:xfrm>
          <a:prstGeom prst="rect">
            <a:avLst/>
          </a:prstGeom>
          <a:noFill/>
        </p:spPr>
        <p:txBody>
          <a:bodyPr wrap="square" rtlCol="0">
            <a:spAutoFit/>
          </a:bodyPr>
          <a:lstStyle/>
          <a:p>
            <a:r>
              <a:rPr lang="en-US" dirty="0" smtClean="0"/>
              <a:t>In the film </a:t>
            </a:r>
            <a:r>
              <a:rPr lang="en-US" i="1" dirty="0" smtClean="0"/>
              <a:t>The </a:t>
            </a:r>
            <a:r>
              <a:rPr lang="en-US" i="1" dirty="0" err="1" smtClean="0"/>
              <a:t>Shawshank</a:t>
            </a:r>
            <a:r>
              <a:rPr lang="en-US" i="1" dirty="0" smtClean="0"/>
              <a:t> Redemption</a:t>
            </a:r>
            <a:r>
              <a:rPr lang="en-US" dirty="0" smtClean="0"/>
              <a:t>, Ellis “Red” Redding (above) is sentenced to life in prison with the possibility of parole.  He is turned down time and time again by the parole board.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839200" cy="563562"/>
          </a:xfrm>
        </p:spPr>
        <p:txBody>
          <a:bodyPr>
            <a:normAutofit/>
          </a:bodyPr>
          <a:lstStyle/>
          <a:p>
            <a:r>
              <a:rPr lang="en-US" sz="2400" u="sng" dirty="0" smtClean="0"/>
              <a:t>Mandatory Sentencing – “3 strikes and you’re out law” in CA</a:t>
            </a:r>
            <a:endParaRPr lang="en-US" sz="2400" u="sng" dirty="0"/>
          </a:p>
        </p:txBody>
      </p:sp>
      <p:sp>
        <p:nvSpPr>
          <p:cNvPr id="3" name="Content Placeholder 2"/>
          <p:cNvSpPr>
            <a:spLocks noGrp="1"/>
          </p:cNvSpPr>
          <p:nvPr>
            <p:ph sz="half" idx="1"/>
          </p:nvPr>
        </p:nvSpPr>
        <p:spPr>
          <a:xfrm>
            <a:off x="457200" y="838200"/>
            <a:ext cx="8229600" cy="5867400"/>
          </a:xfrm>
        </p:spPr>
        <p:txBody>
          <a:bodyPr>
            <a:normAutofit fontScale="62500" lnSpcReduction="20000"/>
          </a:bodyPr>
          <a:lstStyle/>
          <a:p>
            <a:r>
              <a:rPr lang="en-US" sz="2900" dirty="0" smtClean="0"/>
              <a:t>Like many other states who were trying to be tough on crime (Especially drug dealers), California adopted this law in 1994 along with many other states.</a:t>
            </a:r>
          </a:p>
          <a:p>
            <a:pPr marL="0" indent="0">
              <a:buNone/>
            </a:pPr>
            <a:endParaRPr lang="en-US" sz="2900" dirty="0" smtClean="0"/>
          </a:p>
          <a:p>
            <a:r>
              <a:rPr lang="en-US" sz="2900" u="sng" dirty="0"/>
              <a:t>Proposition 36, a Change in the "Three Strikes Law" Initiative</a:t>
            </a:r>
            <a:r>
              <a:rPr lang="en-US" sz="2900" dirty="0"/>
              <a:t>, was on the November 6, 2012 ballot as an initiated state statute, where it was approved</a:t>
            </a:r>
            <a:r>
              <a:rPr lang="en-US" sz="2900" dirty="0" smtClean="0"/>
              <a:t>.</a:t>
            </a:r>
            <a:endParaRPr lang="en-US" sz="2900" dirty="0"/>
          </a:p>
          <a:p>
            <a:r>
              <a:rPr lang="en-US" sz="2900" u="sng" dirty="0"/>
              <a:t>Proposition 36:</a:t>
            </a:r>
          </a:p>
          <a:p>
            <a:r>
              <a:rPr lang="en-US" sz="2900" dirty="0"/>
              <a:t>Revises the three strikes law to impose life sentence only when the new felony conviction is "serious or violent".</a:t>
            </a:r>
          </a:p>
          <a:p>
            <a:r>
              <a:rPr lang="en-US" sz="2900" dirty="0"/>
              <a:t>Authorizes re-sentencing for offenders currently serving life sentences if their third strike conviction was not serious or violent and if the judge determines that the re-sentence does not pose unreasonable risk to public safety.</a:t>
            </a:r>
          </a:p>
          <a:p>
            <a:r>
              <a:rPr lang="en-US" sz="2900" dirty="0"/>
              <a:t>Continues to impose a life sentence penalty if the third strike conviction was for "certain non-serious, non-violent sex or drug offenses or involved firearm possession".</a:t>
            </a:r>
          </a:p>
          <a:p>
            <a:r>
              <a:rPr lang="en-US" sz="2900" dirty="0"/>
              <a:t>Maintains the life sentence penalty for felons with "non-serious, non-violent third strike if prior convictions were for rape, murder, or child molestation."</a:t>
            </a:r>
          </a:p>
          <a:p>
            <a:r>
              <a:rPr lang="en-US" sz="2900" dirty="0"/>
              <a:t>One impact of the approval of Proposition 36 was that the approximately 3,000 convicted felons who were as of November 2012 serving life terms under the Three Strikes law, whose third strike conviction was for a nonviolent crime, became eligible to petition the court for a new, reduced, </a:t>
            </a:r>
            <a:r>
              <a:rPr lang="en-US" sz="2900" dirty="0" smtClean="0"/>
              <a:t>sentence.</a:t>
            </a:r>
            <a:r>
              <a:rPr lang="en-US" sz="2900" baseline="30000" dirty="0"/>
              <a:t> </a:t>
            </a:r>
            <a:r>
              <a:rPr lang="en-US" sz="2900" dirty="0" smtClean="0"/>
              <a:t> Taxpayers </a:t>
            </a:r>
            <a:r>
              <a:rPr lang="en-US" sz="2900" dirty="0"/>
              <a:t>could save over $100 million per year by reducing the sentences of these current prisoners and use the money to fund schools, fight crime and reduce the state’s deficit</a:t>
            </a:r>
          </a:p>
          <a:p>
            <a:endParaRPr lang="en-US" dirty="0"/>
          </a:p>
        </p:txBody>
      </p:sp>
    </p:spTree>
    <p:extLst>
      <p:ext uri="{BB962C8B-B14F-4D97-AF65-F5344CB8AC3E}">
        <p14:creationId xmlns:p14="http://schemas.microsoft.com/office/powerpoint/2010/main" val="2259196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California’s 3 Strike Law – </a:t>
            </a:r>
            <a:br>
              <a:rPr lang="en-US" i="1" dirty="0" smtClean="0"/>
            </a:br>
            <a:r>
              <a:rPr lang="en-US" i="1" dirty="0" smtClean="0"/>
              <a:t>NY Times Op-Doc (5 min)</a:t>
            </a:r>
            <a:endParaRPr lang="en-US" dirty="0"/>
          </a:p>
        </p:txBody>
      </p:sp>
      <p:sp>
        <p:nvSpPr>
          <p:cNvPr id="4" name="Rectangle 3"/>
          <p:cNvSpPr/>
          <p:nvPr/>
        </p:nvSpPr>
        <p:spPr>
          <a:xfrm>
            <a:off x="1600200" y="3105835"/>
            <a:ext cx="5257800" cy="369332"/>
          </a:xfrm>
          <a:prstGeom prst="rect">
            <a:avLst/>
          </a:prstGeom>
        </p:spPr>
        <p:txBody>
          <a:bodyPr wrap="square">
            <a:spAutoFit/>
          </a:bodyPr>
          <a:lstStyle/>
          <a:p>
            <a:r>
              <a:rPr lang="en-US" dirty="0">
                <a:hlinkClick r:id="rId2"/>
              </a:rPr>
              <a:t>https://www.youtube.com/watch?v=pJotrsvQbNU</a:t>
            </a:r>
            <a:endParaRPr lang="en-US" dirty="0"/>
          </a:p>
        </p:txBody>
      </p:sp>
    </p:spTree>
    <p:extLst>
      <p:ext uri="{BB962C8B-B14F-4D97-AF65-F5344CB8AC3E}">
        <p14:creationId xmlns:p14="http://schemas.microsoft.com/office/powerpoint/2010/main" val="17525807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Burden of Proof </a:t>
            </a:r>
            <a:r>
              <a:rPr lang="en-US" dirty="0" smtClean="0"/>
              <a:t>– PBS Frontline</a:t>
            </a:r>
            <a:br>
              <a:rPr lang="en-US" dirty="0" smtClean="0"/>
            </a:br>
            <a:r>
              <a:rPr lang="en-US" dirty="0" smtClean="0"/>
              <a:t>(7 min </a:t>
            </a:r>
            <a:r>
              <a:rPr lang="en-US" dirty="0" err="1" smtClean="0"/>
              <a:t>Youtube</a:t>
            </a:r>
            <a:r>
              <a:rPr lang="en-US" dirty="0" smtClean="0"/>
              <a:t> clip)</a:t>
            </a:r>
            <a:endParaRPr lang="en-US" dirty="0"/>
          </a:p>
        </p:txBody>
      </p:sp>
      <p:sp>
        <p:nvSpPr>
          <p:cNvPr id="3" name="Rectangle 2">
            <a:hlinkClick r:id="rId2"/>
          </p:cNvPr>
          <p:cNvSpPr/>
          <p:nvPr/>
        </p:nvSpPr>
        <p:spPr>
          <a:xfrm>
            <a:off x="1752600" y="3105835"/>
            <a:ext cx="5105400" cy="369332"/>
          </a:xfrm>
          <a:prstGeom prst="rect">
            <a:avLst/>
          </a:prstGeom>
        </p:spPr>
        <p:txBody>
          <a:bodyPr wrap="square">
            <a:spAutoFit/>
          </a:bodyPr>
          <a:lstStyle/>
          <a:p>
            <a:r>
              <a:rPr lang="en-US" dirty="0"/>
              <a:t>http://www.youtube.com/watch?v=dvK4rC0XQN0</a:t>
            </a:r>
          </a:p>
        </p:txBody>
      </p:sp>
    </p:spTree>
    <p:extLst>
      <p:ext uri="{BB962C8B-B14F-4D97-AF65-F5344CB8AC3E}">
        <p14:creationId xmlns:p14="http://schemas.microsoft.com/office/powerpoint/2010/main" val="1856839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facts about Daniel Faulkner and </a:t>
            </a:r>
            <a:r>
              <a:rPr lang="en-US" dirty="0" err="1" smtClean="0"/>
              <a:t>Mumia</a:t>
            </a:r>
            <a:r>
              <a:rPr lang="en-US" dirty="0" smtClean="0"/>
              <a:t> Abu Jamal (10 min)</a:t>
            </a:r>
            <a:endParaRPr lang="en-US" dirty="0"/>
          </a:p>
        </p:txBody>
      </p:sp>
      <p:sp>
        <p:nvSpPr>
          <p:cNvPr id="5" name="Rectangle 4"/>
          <p:cNvSpPr/>
          <p:nvPr/>
        </p:nvSpPr>
        <p:spPr>
          <a:xfrm>
            <a:off x="1371600" y="2590800"/>
            <a:ext cx="6553200" cy="369332"/>
          </a:xfrm>
          <a:prstGeom prst="rect">
            <a:avLst/>
          </a:prstGeom>
        </p:spPr>
        <p:txBody>
          <a:bodyPr wrap="square">
            <a:spAutoFit/>
          </a:bodyPr>
          <a:lstStyle/>
          <a:p>
            <a:r>
              <a:rPr lang="en-US" dirty="0">
                <a:hlinkClick r:id="rId2"/>
              </a:rPr>
              <a:t>http://www.youtube.com/watch?v=sPvGHGTO1Ng&amp;feature=related</a:t>
            </a:r>
            <a:endParaRPr lang="en-US" dirty="0"/>
          </a:p>
        </p:txBody>
      </p:sp>
    </p:spTree>
    <p:extLst>
      <p:ext uri="{BB962C8B-B14F-4D97-AF65-F5344CB8AC3E}">
        <p14:creationId xmlns:p14="http://schemas.microsoft.com/office/powerpoint/2010/main" val="222855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lstStyle/>
          <a:p>
            <a:r>
              <a:rPr lang="en-US" dirty="0" smtClean="0"/>
              <a:t>Criminal Justice Process - Sentencing</a:t>
            </a:r>
            <a:endParaRPr lang="en-US" dirty="0"/>
          </a:p>
        </p:txBody>
      </p:sp>
      <p:sp>
        <p:nvSpPr>
          <p:cNvPr id="3" name="Subtitle 2"/>
          <p:cNvSpPr>
            <a:spLocks noGrp="1"/>
          </p:cNvSpPr>
          <p:nvPr>
            <p:ph type="subTitle" idx="1"/>
          </p:nvPr>
        </p:nvSpPr>
        <p:spPr>
          <a:xfrm>
            <a:off x="1371600" y="2971800"/>
            <a:ext cx="6400800" cy="1752600"/>
          </a:xfrm>
        </p:spPr>
        <p:txBody>
          <a:bodyPr/>
          <a:lstStyle/>
          <a:p>
            <a:endParaRPr lang="en-US"/>
          </a:p>
        </p:txBody>
      </p:sp>
      <p:pic>
        <p:nvPicPr>
          <p:cNvPr id="4" name="Picture 3" descr="eastern_state_penitentiary.jpg"/>
          <p:cNvPicPr>
            <a:picLocks noChangeAspect="1"/>
          </p:cNvPicPr>
          <p:nvPr/>
        </p:nvPicPr>
        <p:blipFill>
          <a:blip r:embed="rId2" cstate="print"/>
          <a:stretch>
            <a:fillRect/>
          </a:stretch>
        </p:blipFill>
        <p:spPr>
          <a:xfrm>
            <a:off x="2514600" y="2209800"/>
            <a:ext cx="4267200" cy="3413760"/>
          </a:xfrm>
          <a:prstGeom prst="rect">
            <a:avLst/>
          </a:prstGeom>
        </p:spPr>
      </p:pic>
      <p:sp>
        <p:nvSpPr>
          <p:cNvPr id="5" name="TextBox 4"/>
          <p:cNvSpPr txBox="1"/>
          <p:nvPr/>
        </p:nvSpPr>
        <p:spPr>
          <a:xfrm>
            <a:off x="2133600" y="5791200"/>
            <a:ext cx="5105400" cy="646331"/>
          </a:xfrm>
          <a:prstGeom prst="rect">
            <a:avLst/>
          </a:prstGeom>
          <a:noFill/>
        </p:spPr>
        <p:txBody>
          <a:bodyPr wrap="square" rtlCol="0">
            <a:spAutoFit/>
          </a:bodyPr>
          <a:lstStyle/>
          <a:p>
            <a:pPr algn="ctr"/>
            <a:r>
              <a:rPr lang="en-US" dirty="0" smtClean="0"/>
              <a:t>An outside shot of Eastern State Penitentiary in Philadelphia, PA</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Purposes of Sentencing</a:t>
            </a:r>
            <a:endParaRPr lang="en-US" dirty="0"/>
          </a:p>
        </p:txBody>
      </p:sp>
      <p:sp>
        <p:nvSpPr>
          <p:cNvPr id="5" name="Content Placeholder 4"/>
          <p:cNvSpPr>
            <a:spLocks noGrp="1"/>
          </p:cNvSpPr>
          <p:nvPr>
            <p:ph sz="half" idx="1"/>
          </p:nvPr>
        </p:nvSpPr>
        <p:spPr/>
        <p:txBody>
          <a:bodyPr>
            <a:normAutofit/>
          </a:bodyPr>
          <a:lstStyle/>
          <a:p>
            <a:r>
              <a:rPr lang="en-US" b="1" u="sng" dirty="0" smtClean="0">
                <a:solidFill>
                  <a:srgbClr val="FFFF00"/>
                </a:solidFill>
              </a:rPr>
              <a:t>Retribution</a:t>
            </a:r>
            <a:endParaRPr lang="en-US" dirty="0" smtClean="0">
              <a:solidFill>
                <a:srgbClr val="FFFF00"/>
              </a:solidFill>
            </a:endParaRPr>
          </a:p>
          <a:p>
            <a:r>
              <a:rPr lang="en-US" dirty="0" smtClean="0"/>
              <a:t>1)  “</a:t>
            </a:r>
            <a:r>
              <a:rPr lang="en-US" b="1" u="sng" dirty="0" smtClean="0">
                <a:solidFill>
                  <a:srgbClr val="FFFF00"/>
                </a:solidFill>
              </a:rPr>
              <a:t>punishment</a:t>
            </a:r>
            <a:r>
              <a:rPr lang="en-US" dirty="0" smtClean="0"/>
              <a:t>” for wrongdoing</a:t>
            </a:r>
          </a:p>
          <a:p>
            <a:r>
              <a:rPr lang="en-US" dirty="0" smtClean="0"/>
              <a:t>2)  in our system, it is </a:t>
            </a:r>
            <a:r>
              <a:rPr lang="en-US" b="1" u="sng" dirty="0" smtClean="0">
                <a:solidFill>
                  <a:srgbClr val="FFFF00"/>
                </a:solidFill>
              </a:rPr>
              <a:t>the courts</a:t>
            </a:r>
            <a:r>
              <a:rPr lang="en-US" dirty="0" smtClean="0">
                <a:solidFill>
                  <a:srgbClr val="FFFF00"/>
                </a:solidFill>
              </a:rPr>
              <a:t> </a:t>
            </a:r>
            <a:r>
              <a:rPr lang="en-US" dirty="0" smtClean="0"/>
              <a:t>who punish someone responsible for criminal action (instead of the </a:t>
            </a:r>
            <a:r>
              <a:rPr lang="en-US" b="1" u="sng" dirty="0" smtClean="0">
                <a:solidFill>
                  <a:srgbClr val="FFFF00"/>
                </a:solidFill>
              </a:rPr>
              <a:t>victim</a:t>
            </a:r>
            <a:r>
              <a:rPr lang="en-US" dirty="0" smtClean="0"/>
              <a:t> punishing the offender)</a:t>
            </a:r>
            <a:endParaRPr lang="en-US" dirty="0"/>
          </a:p>
        </p:txBody>
      </p:sp>
      <p:pic>
        <p:nvPicPr>
          <p:cNvPr id="7" name="Content Placeholder 6" descr="V for Vendetta.jpg"/>
          <p:cNvPicPr>
            <a:picLocks noGrp="1" noChangeAspect="1"/>
          </p:cNvPicPr>
          <p:nvPr>
            <p:ph sz="half" idx="2"/>
          </p:nvPr>
        </p:nvPicPr>
        <p:blipFill>
          <a:blip r:embed="rId2" cstate="print"/>
          <a:stretch>
            <a:fillRect/>
          </a:stretch>
        </p:blipFill>
        <p:spPr>
          <a:xfrm>
            <a:off x="5562600" y="1676400"/>
            <a:ext cx="2663953" cy="3459163"/>
          </a:xfrm>
        </p:spPr>
      </p:pic>
      <p:sp>
        <p:nvSpPr>
          <p:cNvPr id="8" name="TextBox 7"/>
          <p:cNvSpPr txBox="1"/>
          <p:nvPr/>
        </p:nvSpPr>
        <p:spPr>
          <a:xfrm>
            <a:off x="5029200" y="5257800"/>
            <a:ext cx="3810000" cy="1477328"/>
          </a:xfrm>
          <a:prstGeom prst="rect">
            <a:avLst/>
          </a:prstGeom>
          <a:noFill/>
        </p:spPr>
        <p:txBody>
          <a:bodyPr wrap="square" rtlCol="0">
            <a:spAutoFit/>
          </a:bodyPr>
          <a:lstStyle/>
          <a:p>
            <a:r>
              <a:rPr lang="en-US" dirty="0" smtClean="0"/>
              <a:t>As much fun as it would be to have guys like V (above) dispensing justice to criminals, our society gives power to the courts to exert retribution on criminal offenders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 (cont’d)</a:t>
            </a:r>
            <a:endParaRPr lang="en-US" dirty="0"/>
          </a:p>
        </p:txBody>
      </p:sp>
      <p:sp>
        <p:nvSpPr>
          <p:cNvPr id="3" name="Content Placeholder 2"/>
          <p:cNvSpPr>
            <a:spLocks noGrp="1"/>
          </p:cNvSpPr>
          <p:nvPr>
            <p:ph sz="half" idx="1"/>
          </p:nvPr>
        </p:nvSpPr>
        <p:spPr/>
        <p:txBody>
          <a:bodyPr>
            <a:normAutofit lnSpcReduction="10000"/>
          </a:bodyPr>
          <a:lstStyle/>
          <a:p>
            <a:r>
              <a:rPr lang="en-US" b="1" u="sng" dirty="0" smtClean="0">
                <a:solidFill>
                  <a:srgbClr val="FFFF00"/>
                </a:solidFill>
              </a:rPr>
              <a:t>Deterrence</a:t>
            </a:r>
            <a:endParaRPr lang="en-US" dirty="0" smtClean="0">
              <a:solidFill>
                <a:srgbClr val="FFFF00"/>
              </a:solidFill>
            </a:endParaRPr>
          </a:p>
          <a:p>
            <a:r>
              <a:rPr lang="en-US" dirty="0" smtClean="0"/>
              <a:t>1)  a sentence is given to </a:t>
            </a:r>
            <a:r>
              <a:rPr lang="en-US" b="1" u="sng" dirty="0" smtClean="0">
                <a:solidFill>
                  <a:srgbClr val="FFFF00"/>
                </a:solidFill>
              </a:rPr>
              <a:t>discourage</a:t>
            </a:r>
            <a:r>
              <a:rPr lang="en-US" dirty="0" smtClean="0"/>
              <a:t> criminal behavior</a:t>
            </a:r>
          </a:p>
          <a:p>
            <a:r>
              <a:rPr lang="en-US" dirty="0" smtClean="0"/>
              <a:t>2)  goal is to make offender not want to </a:t>
            </a:r>
            <a:r>
              <a:rPr lang="en-US" b="1" u="sng" dirty="0" smtClean="0">
                <a:solidFill>
                  <a:srgbClr val="FFFF00"/>
                </a:solidFill>
              </a:rPr>
              <a:t>commit</a:t>
            </a:r>
            <a:r>
              <a:rPr lang="en-US" dirty="0" smtClean="0"/>
              <a:t> same crime again; also to </a:t>
            </a:r>
            <a:r>
              <a:rPr lang="en-US" b="1" u="sng" dirty="0" smtClean="0">
                <a:solidFill>
                  <a:srgbClr val="FFFF00"/>
                </a:solidFill>
              </a:rPr>
              <a:t>warn</a:t>
            </a:r>
            <a:r>
              <a:rPr lang="en-US" dirty="0" smtClean="0"/>
              <a:t> others who might </a:t>
            </a:r>
            <a:r>
              <a:rPr lang="en-US" b="1" u="sng" dirty="0" smtClean="0">
                <a:solidFill>
                  <a:srgbClr val="FFFF00"/>
                </a:solidFill>
              </a:rPr>
              <a:t>potentially</a:t>
            </a:r>
            <a:r>
              <a:rPr lang="en-US" dirty="0" smtClean="0"/>
              <a:t> commit the same crime</a:t>
            </a:r>
            <a:endParaRPr lang="en-US" dirty="0"/>
          </a:p>
        </p:txBody>
      </p:sp>
      <p:sp>
        <p:nvSpPr>
          <p:cNvPr id="6" name="TextBox 5"/>
          <p:cNvSpPr txBox="1"/>
          <p:nvPr/>
        </p:nvSpPr>
        <p:spPr>
          <a:xfrm>
            <a:off x="4724400" y="4495800"/>
            <a:ext cx="4038600" cy="1200329"/>
          </a:xfrm>
          <a:prstGeom prst="rect">
            <a:avLst/>
          </a:prstGeom>
          <a:noFill/>
        </p:spPr>
        <p:txBody>
          <a:bodyPr wrap="square" rtlCol="0">
            <a:spAutoFit/>
          </a:bodyPr>
          <a:lstStyle/>
          <a:p>
            <a:r>
              <a:rPr lang="en-US" dirty="0" smtClean="0"/>
              <a:t>Some convicted criminals have participated in the “Scared Straight” program to show juvenile offenders the horrors of prison life as a deterrent</a:t>
            </a:r>
            <a:endParaRPr lang="en-US" dirty="0"/>
          </a:p>
        </p:txBody>
      </p:sp>
      <p:pic>
        <p:nvPicPr>
          <p:cNvPr id="8" name="Content Placeholder 7" descr="scaredstraight.png"/>
          <p:cNvPicPr>
            <a:picLocks noGrp="1" noChangeAspect="1"/>
          </p:cNvPicPr>
          <p:nvPr>
            <p:ph sz="half" idx="2"/>
          </p:nvPr>
        </p:nvPicPr>
        <p:blipFill>
          <a:blip r:embed="rId2" cstate="print"/>
          <a:stretch>
            <a:fillRect/>
          </a:stretch>
        </p:blipFill>
        <p:spPr>
          <a:xfrm>
            <a:off x="4495800" y="1447800"/>
            <a:ext cx="4038600" cy="3041571"/>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 (cont’d)</a:t>
            </a:r>
            <a:endParaRPr lang="en-US" dirty="0"/>
          </a:p>
        </p:txBody>
      </p:sp>
      <p:sp>
        <p:nvSpPr>
          <p:cNvPr id="3" name="Content Placeholder 2"/>
          <p:cNvSpPr>
            <a:spLocks noGrp="1"/>
          </p:cNvSpPr>
          <p:nvPr>
            <p:ph sz="half" idx="1"/>
          </p:nvPr>
        </p:nvSpPr>
        <p:spPr/>
        <p:txBody>
          <a:bodyPr/>
          <a:lstStyle/>
          <a:p>
            <a:r>
              <a:rPr lang="en-US" b="1" u="sng" dirty="0" smtClean="0">
                <a:solidFill>
                  <a:srgbClr val="FFFF00"/>
                </a:solidFill>
              </a:rPr>
              <a:t>Rehabilitation</a:t>
            </a:r>
            <a:endParaRPr lang="en-US" dirty="0" smtClean="0">
              <a:solidFill>
                <a:srgbClr val="FFFF00"/>
              </a:solidFill>
            </a:endParaRPr>
          </a:p>
          <a:p>
            <a:r>
              <a:rPr lang="en-US" dirty="0" smtClean="0"/>
              <a:t>1)  helping offender </a:t>
            </a:r>
            <a:r>
              <a:rPr lang="en-US" b="1" u="sng" dirty="0" smtClean="0">
                <a:solidFill>
                  <a:srgbClr val="FFFF00"/>
                </a:solidFill>
              </a:rPr>
              <a:t>change</a:t>
            </a:r>
            <a:r>
              <a:rPr lang="en-US" dirty="0" smtClean="0"/>
              <a:t> his/her life for the better</a:t>
            </a:r>
          </a:p>
          <a:p>
            <a:r>
              <a:rPr lang="en-US" dirty="0" smtClean="0"/>
              <a:t>2)  could include </a:t>
            </a:r>
            <a:r>
              <a:rPr lang="en-US" b="1" u="sng" dirty="0" smtClean="0">
                <a:solidFill>
                  <a:srgbClr val="FFFF00"/>
                </a:solidFill>
              </a:rPr>
              <a:t>counseling</a:t>
            </a:r>
            <a:r>
              <a:rPr lang="en-US" dirty="0" smtClean="0"/>
              <a:t> programs, </a:t>
            </a:r>
            <a:r>
              <a:rPr lang="en-US" b="1" u="sng" dirty="0" smtClean="0">
                <a:solidFill>
                  <a:srgbClr val="FFFF00"/>
                </a:solidFill>
              </a:rPr>
              <a:t>educational</a:t>
            </a:r>
            <a:r>
              <a:rPr lang="en-US" dirty="0" smtClean="0"/>
              <a:t> programs, etc.</a:t>
            </a:r>
            <a:endParaRPr lang="en-US" dirty="0"/>
          </a:p>
        </p:txBody>
      </p:sp>
      <p:pic>
        <p:nvPicPr>
          <p:cNvPr id="5" name="Content Placeholder 4" descr="sisterpete.jpg"/>
          <p:cNvPicPr>
            <a:picLocks noGrp="1" noChangeAspect="1"/>
          </p:cNvPicPr>
          <p:nvPr>
            <p:ph sz="half" idx="2"/>
          </p:nvPr>
        </p:nvPicPr>
        <p:blipFill>
          <a:blip r:embed="rId2" cstate="print"/>
          <a:stretch>
            <a:fillRect/>
          </a:stretch>
        </p:blipFill>
        <p:spPr>
          <a:xfrm>
            <a:off x="4648200" y="1828800"/>
            <a:ext cx="4038600" cy="3028950"/>
          </a:xfrm>
        </p:spPr>
      </p:pic>
      <p:sp>
        <p:nvSpPr>
          <p:cNvPr id="6" name="TextBox 5"/>
          <p:cNvSpPr txBox="1"/>
          <p:nvPr/>
        </p:nvSpPr>
        <p:spPr>
          <a:xfrm>
            <a:off x="4648200" y="5029200"/>
            <a:ext cx="4114800" cy="1200329"/>
          </a:xfrm>
          <a:prstGeom prst="rect">
            <a:avLst/>
          </a:prstGeom>
          <a:noFill/>
        </p:spPr>
        <p:txBody>
          <a:bodyPr wrap="square" rtlCol="0">
            <a:spAutoFit/>
          </a:bodyPr>
          <a:lstStyle/>
          <a:p>
            <a:r>
              <a:rPr lang="en-US" dirty="0" smtClean="0"/>
              <a:t>Rita Moreno’s character Sister Peter Marie (from the TV series “Oz”) informed people of the drug rehab group sessions in Oswald State Penitentiary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Sentencing Options</a:t>
            </a:r>
            <a:endParaRPr lang="en-US" dirty="0"/>
          </a:p>
        </p:txBody>
      </p:sp>
      <p:sp>
        <p:nvSpPr>
          <p:cNvPr id="3" name="Content Placeholder 2"/>
          <p:cNvSpPr>
            <a:spLocks noGrp="1"/>
          </p:cNvSpPr>
          <p:nvPr>
            <p:ph sz="half" idx="1"/>
          </p:nvPr>
        </p:nvSpPr>
        <p:spPr/>
        <p:txBody>
          <a:bodyPr>
            <a:normAutofit fontScale="92500" lnSpcReduction="10000"/>
          </a:bodyPr>
          <a:lstStyle/>
          <a:p>
            <a:r>
              <a:rPr lang="en-US" b="1" u="sng" dirty="0" smtClean="0">
                <a:solidFill>
                  <a:srgbClr val="FFFF00"/>
                </a:solidFill>
              </a:rPr>
              <a:t>Suspended</a:t>
            </a:r>
            <a:r>
              <a:rPr lang="en-US" dirty="0" smtClean="0"/>
              <a:t> Sentence</a:t>
            </a:r>
          </a:p>
          <a:p>
            <a:r>
              <a:rPr lang="en-US" dirty="0" smtClean="0"/>
              <a:t>1)  sentence is </a:t>
            </a:r>
            <a:r>
              <a:rPr lang="en-US" b="1" u="sng" dirty="0" smtClean="0">
                <a:solidFill>
                  <a:srgbClr val="FFFF00"/>
                </a:solidFill>
              </a:rPr>
              <a:t>given</a:t>
            </a:r>
            <a:r>
              <a:rPr lang="en-US" dirty="0" smtClean="0"/>
              <a:t> but defendant does not have to actually be </a:t>
            </a:r>
            <a:r>
              <a:rPr lang="en-US" b="1" u="sng" dirty="0" smtClean="0">
                <a:solidFill>
                  <a:srgbClr val="FFFF00"/>
                </a:solidFill>
              </a:rPr>
              <a:t>served</a:t>
            </a:r>
            <a:endParaRPr lang="en-US" dirty="0" smtClean="0">
              <a:solidFill>
                <a:srgbClr val="FFFF00"/>
              </a:solidFill>
            </a:endParaRPr>
          </a:p>
          <a:p>
            <a:r>
              <a:rPr lang="en-US" dirty="0" smtClean="0"/>
              <a:t>2)  Sentence CAN be </a:t>
            </a:r>
            <a:r>
              <a:rPr lang="en-US" b="1" u="sng" dirty="0" smtClean="0">
                <a:solidFill>
                  <a:srgbClr val="FFFF00"/>
                </a:solidFill>
              </a:rPr>
              <a:t>enforced</a:t>
            </a:r>
            <a:r>
              <a:rPr lang="en-US" dirty="0" smtClean="0"/>
              <a:t> later if the convicted criminal does not stay out of trouble</a:t>
            </a:r>
          </a:p>
          <a:p>
            <a:r>
              <a:rPr lang="en-US" dirty="0" smtClean="0"/>
              <a:t>3)  convict is </a:t>
            </a:r>
            <a:r>
              <a:rPr lang="en-US" b="1" u="sng" dirty="0" smtClean="0">
                <a:solidFill>
                  <a:srgbClr val="FFFF00"/>
                </a:solidFill>
              </a:rPr>
              <a:t>released</a:t>
            </a:r>
            <a:r>
              <a:rPr lang="en-US" dirty="0" smtClean="0">
                <a:solidFill>
                  <a:srgbClr val="FFFF00"/>
                </a:solidFill>
              </a:rPr>
              <a:t> </a:t>
            </a:r>
            <a:r>
              <a:rPr lang="en-US" dirty="0" smtClean="0"/>
              <a:t>but conviction remains on their </a:t>
            </a:r>
            <a:r>
              <a:rPr lang="en-US" b="1" u="sng" dirty="0" smtClean="0">
                <a:solidFill>
                  <a:srgbClr val="FFFF00"/>
                </a:solidFill>
              </a:rPr>
              <a:t>permanent record</a:t>
            </a:r>
            <a:endParaRPr lang="en-US" dirty="0">
              <a:solidFill>
                <a:srgbClr val="FFFF00"/>
              </a:solidFill>
            </a:endParaRPr>
          </a:p>
        </p:txBody>
      </p:sp>
      <p:pic>
        <p:nvPicPr>
          <p:cNvPr id="5" name="Content Placeholder 4" descr="bonasera.bmp"/>
          <p:cNvPicPr>
            <a:picLocks noGrp="1" noChangeAspect="1"/>
          </p:cNvPicPr>
          <p:nvPr>
            <p:ph sz="half" idx="2"/>
          </p:nvPr>
        </p:nvPicPr>
        <p:blipFill>
          <a:blip r:embed="rId2" cstate="print"/>
          <a:stretch>
            <a:fillRect/>
          </a:stretch>
        </p:blipFill>
        <p:spPr>
          <a:xfrm>
            <a:off x="4800600" y="1828800"/>
            <a:ext cx="3810000" cy="2971800"/>
          </a:xfrm>
        </p:spPr>
      </p:pic>
      <p:sp>
        <p:nvSpPr>
          <p:cNvPr id="6" name="TextBox 5"/>
          <p:cNvSpPr txBox="1"/>
          <p:nvPr/>
        </p:nvSpPr>
        <p:spPr>
          <a:xfrm>
            <a:off x="4724400" y="4953000"/>
            <a:ext cx="3962400" cy="1754326"/>
          </a:xfrm>
          <a:prstGeom prst="rect">
            <a:avLst/>
          </a:prstGeom>
          <a:noFill/>
        </p:spPr>
        <p:txBody>
          <a:bodyPr wrap="square" rtlCol="0">
            <a:spAutoFit/>
          </a:bodyPr>
          <a:lstStyle/>
          <a:p>
            <a:r>
              <a:rPr lang="en-US" dirty="0" smtClean="0"/>
              <a:t>In the film </a:t>
            </a:r>
            <a:r>
              <a:rPr lang="en-US" i="1" dirty="0" smtClean="0"/>
              <a:t>The Godfather</a:t>
            </a:r>
            <a:r>
              <a:rPr lang="en-US" dirty="0" smtClean="0"/>
              <a:t>, </a:t>
            </a:r>
            <a:r>
              <a:rPr lang="en-US" dirty="0" err="1" smtClean="0"/>
              <a:t>Amerigo</a:t>
            </a:r>
            <a:r>
              <a:rPr lang="en-US" dirty="0" smtClean="0"/>
              <a:t> </a:t>
            </a:r>
            <a:r>
              <a:rPr lang="en-US" dirty="0" err="1" smtClean="0"/>
              <a:t>Bonasera</a:t>
            </a:r>
            <a:r>
              <a:rPr lang="en-US" dirty="0" smtClean="0"/>
              <a:t> (left) asks Don Vito </a:t>
            </a:r>
            <a:r>
              <a:rPr lang="en-US" dirty="0" err="1" smtClean="0"/>
              <a:t>Corleone</a:t>
            </a:r>
            <a:r>
              <a:rPr lang="en-US" dirty="0" smtClean="0"/>
              <a:t> (right) for justice after two young men received a suspended sentence for the battery and attempted rape of his daughter</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(cont’d)</a:t>
            </a:r>
            <a:endParaRPr lang="en-US" dirty="0"/>
          </a:p>
        </p:txBody>
      </p:sp>
      <p:sp>
        <p:nvSpPr>
          <p:cNvPr id="3" name="Content Placeholder 2"/>
          <p:cNvSpPr>
            <a:spLocks noGrp="1"/>
          </p:cNvSpPr>
          <p:nvPr>
            <p:ph sz="half" idx="1"/>
          </p:nvPr>
        </p:nvSpPr>
        <p:spPr/>
        <p:txBody>
          <a:bodyPr/>
          <a:lstStyle/>
          <a:p>
            <a:r>
              <a:rPr lang="en-US" b="1" u="sng" dirty="0" smtClean="0">
                <a:solidFill>
                  <a:srgbClr val="FFFF00"/>
                </a:solidFill>
              </a:rPr>
              <a:t>Probation</a:t>
            </a:r>
            <a:endParaRPr lang="en-US" dirty="0" smtClean="0">
              <a:solidFill>
                <a:srgbClr val="FFFF00"/>
              </a:solidFill>
            </a:endParaRPr>
          </a:p>
          <a:p>
            <a:r>
              <a:rPr lang="en-US" dirty="0" smtClean="0"/>
              <a:t>1)  defendant is released to the </a:t>
            </a:r>
            <a:r>
              <a:rPr lang="en-US" b="1" u="sng" dirty="0" smtClean="0">
                <a:solidFill>
                  <a:srgbClr val="FFFF00"/>
                </a:solidFill>
              </a:rPr>
              <a:t>supervision</a:t>
            </a:r>
            <a:r>
              <a:rPr lang="en-US" dirty="0" smtClean="0"/>
              <a:t> of a Probation Officer</a:t>
            </a:r>
          </a:p>
          <a:p>
            <a:r>
              <a:rPr lang="en-US" dirty="0" smtClean="0"/>
              <a:t>2)  defendant agrees to certain </a:t>
            </a:r>
            <a:r>
              <a:rPr lang="en-US" b="1" u="sng" dirty="0" smtClean="0">
                <a:solidFill>
                  <a:srgbClr val="FFFF00"/>
                </a:solidFill>
              </a:rPr>
              <a:t>conditions</a:t>
            </a:r>
            <a:r>
              <a:rPr lang="en-US" dirty="0" smtClean="0"/>
              <a:t> (getting a job, staying “clean”, etc.)</a:t>
            </a:r>
            <a:endParaRPr lang="en-US" dirty="0"/>
          </a:p>
        </p:txBody>
      </p:sp>
      <p:pic>
        <p:nvPicPr>
          <p:cNvPr id="5" name="Content Placeholder 4" descr="probation officer.jpg"/>
          <p:cNvPicPr>
            <a:picLocks noGrp="1" noChangeAspect="1"/>
          </p:cNvPicPr>
          <p:nvPr>
            <p:ph sz="half" idx="2"/>
          </p:nvPr>
        </p:nvPicPr>
        <p:blipFill>
          <a:blip r:embed="rId2" cstate="print"/>
          <a:stretch>
            <a:fillRect/>
          </a:stretch>
        </p:blipFill>
        <p:spPr>
          <a:xfrm>
            <a:off x="4572000" y="1676400"/>
            <a:ext cx="3626603" cy="3533614"/>
          </a:xfrm>
        </p:spPr>
      </p:pic>
      <p:sp>
        <p:nvSpPr>
          <p:cNvPr id="6" name="TextBox 5"/>
          <p:cNvSpPr txBox="1"/>
          <p:nvPr/>
        </p:nvSpPr>
        <p:spPr>
          <a:xfrm>
            <a:off x="4648200" y="5410200"/>
            <a:ext cx="3505200" cy="1200329"/>
          </a:xfrm>
          <a:prstGeom prst="rect">
            <a:avLst/>
          </a:prstGeom>
          <a:noFill/>
        </p:spPr>
        <p:txBody>
          <a:bodyPr wrap="square" rtlCol="0">
            <a:spAutoFit/>
          </a:bodyPr>
          <a:lstStyle/>
          <a:p>
            <a:r>
              <a:rPr lang="en-US" dirty="0" smtClean="0"/>
              <a:t>A probation officer performing a mandatory search for drugs on a defendant released to his supervision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(cont’d)</a:t>
            </a:r>
            <a:endParaRPr lang="en-US" dirty="0"/>
          </a:p>
        </p:txBody>
      </p:sp>
      <p:sp>
        <p:nvSpPr>
          <p:cNvPr id="3" name="Content Placeholder 2"/>
          <p:cNvSpPr>
            <a:spLocks noGrp="1"/>
          </p:cNvSpPr>
          <p:nvPr>
            <p:ph sz="half" idx="1"/>
          </p:nvPr>
        </p:nvSpPr>
        <p:spPr/>
        <p:txBody>
          <a:bodyPr/>
          <a:lstStyle/>
          <a:p>
            <a:r>
              <a:rPr lang="en-US" dirty="0" smtClean="0"/>
              <a:t>Home </a:t>
            </a:r>
            <a:r>
              <a:rPr lang="en-US" b="1" u="sng" dirty="0" smtClean="0">
                <a:solidFill>
                  <a:srgbClr val="FFFF00"/>
                </a:solidFill>
              </a:rPr>
              <a:t>Confinement</a:t>
            </a:r>
            <a:endParaRPr lang="en-US" dirty="0" smtClean="0">
              <a:solidFill>
                <a:srgbClr val="FFFF00"/>
              </a:solidFill>
            </a:endParaRPr>
          </a:p>
          <a:p>
            <a:r>
              <a:rPr lang="en-US" dirty="0" smtClean="0"/>
              <a:t>1)  also known as </a:t>
            </a:r>
            <a:r>
              <a:rPr lang="en-US" b="1" u="sng" dirty="0" smtClean="0">
                <a:solidFill>
                  <a:srgbClr val="FFFF00"/>
                </a:solidFill>
              </a:rPr>
              <a:t>house arrest</a:t>
            </a:r>
            <a:endParaRPr lang="en-US" dirty="0" smtClean="0">
              <a:solidFill>
                <a:srgbClr val="FFFF00"/>
              </a:solidFill>
            </a:endParaRPr>
          </a:p>
          <a:p>
            <a:r>
              <a:rPr lang="en-US" dirty="0" smtClean="0"/>
              <a:t>2)  defendant can only leave for certain </a:t>
            </a:r>
            <a:r>
              <a:rPr lang="en-US" b="1" u="sng" dirty="0" smtClean="0">
                <a:solidFill>
                  <a:srgbClr val="FFFF00"/>
                </a:solidFill>
              </a:rPr>
              <a:t>circumstances</a:t>
            </a:r>
            <a:r>
              <a:rPr lang="en-US" dirty="0" smtClean="0"/>
              <a:t>; might be </a:t>
            </a:r>
            <a:r>
              <a:rPr lang="en-US" b="1" u="sng" dirty="0" smtClean="0">
                <a:solidFill>
                  <a:srgbClr val="FFFF00"/>
                </a:solidFill>
              </a:rPr>
              <a:t>monitored</a:t>
            </a:r>
            <a:r>
              <a:rPr lang="en-US" dirty="0" smtClean="0"/>
              <a:t> by the police/court</a:t>
            </a:r>
            <a:endParaRPr lang="en-US" dirty="0"/>
          </a:p>
        </p:txBody>
      </p:sp>
      <p:pic>
        <p:nvPicPr>
          <p:cNvPr id="5" name="Content Placeholder 4" descr="unclejunior.jpg"/>
          <p:cNvPicPr>
            <a:picLocks noGrp="1" noChangeAspect="1"/>
          </p:cNvPicPr>
          <p:nvPr>
            <p:ph sz="half" idx="2"/>
          </p:nvPr>
        </p:nvPicPr>
        <p:blipFill>
          <a:blip r:embed="rId2" cstate="print"/>
          <a:stretch>
            <a:fillRect/>
          </a:stretch>
        </p:blipFill>
        <p:spPr>
          <a:xfrm>
            <a:off x="4876800" y="1981200"/>
            <a:ext cx="3675743" cy="3087624"/>
          </a:xfrm>
        </p:spPr>
      </p:pic>
      <p:sp>
        <p:nvSpPr>
          <p:cNvPr id="6" name="TextBox 5"/>
          <p:cNvSpPr txBox="1"/>
          <p:nvPr/>
        </p:nvSpPr>
        <p:spPr>
          <a:xfrm>
            <a:off x="4953000" y="5257800"/>
            <a:ext cx="3581400" cy="1477328"/>
          </a:xfrm>
          <a:prstGeom prst="rect">
            <a:avLst/>
          </a:prstGeom>
          <a:noFill/>
        </p:spPr>
        <p:txBody>
          <a:bodyPr wrap="square" rtlCol="0">
            <a:spAutoFit/>
          </a:bodyPr>
          <a:lstStyle/>
          <a:p>
            <a:r>
              <a:rPr lang="en-US" dirty="0" smtClean="0"/>
              <a:t>In the HBO drama </a:t>
            </a:r>
            <a:r>
              <a:rPr lang="en-US" i="1" dirty="0" smtClean="0"/>
              <a:t>The Sopranos, </a:t>
            </a:r>
            <a:r>
              <a:rPr lang="en-US" dirty="0" err="1" smtClean="0"/>
              <a:t>Corrado</a:t>
            </a:r>
            <a:r>
              <a:rPr lang="en-US" dirty="0" smtClean="0"/>
              <a:t> “Uncle Junior” Soprano (above) was sentenced to house arrest after being convicted of federal racketeering charges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(cont’d)</a:t>
            </a:r>
            <a:endParaRPr lang="en-US" dirty="0"/>
          </a:p>
        </p:txBody>
      </p:sp>
      <p:sp>
        <p:nvSpPr>
          <p:cNvPr id="3" name="Content Placeholder 2"/>
          <p:cNvSpPr>
            <a:spLocks noGrp="1"/>
          </p:cNvSpPr>
          <p:nvPr>
            <p:ph sz="half" idx="1"/>
          </p:nvPr>
        </p:nvSpPr>
        <p:spPr/>
        <p:txBody>
          <a:bodyPr>
            <a:normAutofit fontScale="92500"/>
          </a:bodyPr>
          <a:lstStyle/>
          <a:p>
            <a:r>
              <a:rPr lang="en-US" dirty="0" smtClean="0"/>
              <a:t>Restitution &amp; Work Release</a:t>
            </a:r>
          </a:p>
          <a:p>
            <a:r>
              <a:rPr lang="en-US" dirty="0" smtClean="0"/>
              <a:t>1)  restitution = defendant personally </a:t>
            </a:r>
            <a:r>
              <a:rPr lang="en-US" b="1" u="sng" dirty="0" smtClean="0">
                <a:solidFill>
                  <a:srgbClr val="FFFF00"/>
                </a:solidFill>
              </a:rPr>
              <a:t>pays back</a:t>
            </a:r>
            <a:r>
              <a:rPr lang="en-US" dirty="0" smtClean="0">
                <a:solidFill>
                  <a:srgbClr val="FFFF00"/>
                </a:solidFill>
              </a:rPr>
              <a:t> </a:t>
            </a:r>
            <a:r>
              <a:rPr lang="en-US" dirty="0" smtClean="0"/>
              <a:t>damages caused to victim</a:t>
            </a:r>
          </a:p>
          <a:p>
            <a:r>
              <a:rPr lang="en-US" dirty="0" smtClean="0"/>
              <a:t>2)  work release = defendant is </a:t>
            </a:r>
            <a:r>
              <a:rPr lang="en-US" b="1" u="sng" dirty="0" smtClean="0">
                <a:solidFill>
                  <a:srgbClr val="FFFF00"/>
                </a:solidFill>
              </a:rPr>
              <a:t>imprisoned</a:t>
            </a:r>
            <a:r>
              <a:rPr lang="en-US" dirty="0" smtClean="0"/>
              <a:t> but is allowed to leave for community work during the daytime hours</a:t>
            </a:r>
            <a:endParaRPr lang="en-US" dirty="0"/>
          </a:p>
        </p:txBody>
      </p:sp>
      <p:sp>
        <p:nvSpPr>
          <p:cNvPr id="4" name="Content Placeholder 3"/>
          <p:cNvSpPr>
            <a:spLocks noGrp="1"/>
          </p:cNvSpPr>
          <p:nvPr>
            <p:ph sz="half" idx="2"/>
          </p:nvPr>
        </p:nvSpPr>
        <p:spPr/>
        <p:txBody>
          <a:bodyPr>
            <a:normAutofit fontScale="92500"/>
          </a:bodyPr>
          <a:lstStyle/>
          <a:p>
            <a:endParaRPr lang="en-US" dirty="0"/>
          </a:p>
        </p:txBody>
      </p:sp>
      <p:pic>
        <p:nvPicPr>
          <p:cNvPr id="1027" name="Picture 3" descr="C:\Documents and Settings\mrriley\Local Settings\Temporary Internet Files\Content.IE5\R57RFDCI\MP910216430[1].jpg"/>
          <p:cNvPicPr>
            <a:picLocks noChangeAspect="1" noChangeArrowheads="1"/>
          </p:cNvPicPr>
          <p:nvPr/>
        </p:nvPicPr>
        <p:blipFill>
          <a:blip r:embed="rId2" cstate="print"/>
          <a:srcRect/>
          <a:stretch>
            <a:fillRect/>
          </a:stretch>
        </p:blipFill>
        <p:spPr bwMode="auto">
          <a:xfrm>
            <a:off x="5334000" y="1828800"/>
            <a:ext cx="2692400" cy="2019300"/>
          </a:xfrm>
          <a:prstGeom prst="rect">
            <a:avLst/>
          </a:prstGeom>
          <a:noFill/>
        </p:spPr>
      </p:pic>
      <p:pic>
        <p:nvPicPr>
          <p:cNvPr id="1028" name="Picture 4" descr="C:\Documents and Settings\mrriley\Local Settings\Temporary Internet Files\Content.IE5\GH1EH1OL\MC900060175[1].wmf"/>
          <p:cNvPicPr>
            <a:picLocks noChangeAspect="1" noChangeArrowheads="1"/>
          </p:cNvPicPr>
          <p:nvPr/>
        </p:nvPicPr>
        <p:blipFill>
          <a:blip r:embed="rId3" cstate="print"/>
          <a:srcRect/>
          <a:stretch>
            <a:fillRect/>
          </a:stretch>
        </p:blipFill>
        <p:spPr bwMode="auto">
          <a:xfrm>
            <a:off x="5791200" y="4114800"/>
            <a:ext cx="1981200" cy="238948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1086</TotalTime>
  <Words>981</Words>
  <Application>Microsoft Office PowerPoint</Application>
  <PresentationFormat>On-screen Show (4:3)</PresentationFormat>
  <Paragraphs>68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The 8th Amendment</vt:lpstr>
      <vt:lpstr>Criminal Justice Process - Sentencing</vt:lpstr>
      <vt:lpstr>Purposes of Sentencing</vt:lpstr>
      <vt:lpstr>Purposes (cont’d)</vt:lpstr>
      <vt:lpstr>Purposes (cont’d)</vt:lpstr>
      <vt:lpstr>Sentencing Options</vt:lpstr>
      <vt:lpstr>Options (cont’d)</vt:lpstr>
      <vt:lpstr>Options (cont’d)</vt:lpstr>
      <vt:lpstr>Options (cont’d)</vt:lpstr>
      <vt:lpstr>Options (cont’d)</vt:lpstr>
      <vt:lpstr>Mandatory Sentencing – “3 strikes and you’re out law” in CA</vt:lpstr>
      <vt:lpstr>California’s 3 Strike Law –  NY Times Op-Doc (5 min)</vt:lpstr>
      <vt:lpstr>Burden of Proof – PBS Frontline (7 min Youtube clip)</vt:lpstr>
      <vt:lpstr>The facts about Daniel Faulkner and Mumia Abu Jamal (10 min)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Justice Process - Sentencing</dc:title>
  <dc:creator>mrriley</dc:creator>
  <cp:lastModifiedBy>DONNELLY, JOHN</cp:lastModifiedBy>
  <cp:revision>21</cp:revision>
  <dcterms:created xsi:type="dcterms:W3CDTF">2010-05-21T12:03:25Z</dcterms:created>
  <dcterms:modified xsi:type="dcterms:W3CDTF">2014-03-31T16:21:34Z</dcterms:modified>
</cp:coreProperties>
</file>